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5"/>
  </p:notesMasterIdLst>
  <p:sldIdLst>
    <p:sldId id="259" r:id="rId2"/>
    <p:sldId id="256" r:id="rId3"/>
    <p:sldId id="258" r:id="rId4"/>
    <p:sldId id="298" r:id="rId5"/>
    <p:sldId id="293" r:id="rId6"/>
    <p:sldId id="299" r:id="rId7"/>
    <p:sldId id="294" r:id="rId8"/>
    <p:sldId id="295" r:id="rId9"/>
    <p:sldId id="296" r:id="rId10"/>
    <p:sldId id="297" r:id="rId11"/>
    <p:sldId id="283" r:id="rId12"/>
    <p:sldId id="282" r:id="rId13"/>
    <p:sldId id="267" r:id="rId14"/>
    <p:sldId id="278" r:id="rId15"/>
    <p:sldId id="287" r:id="rId16"/>
    <p:sldId id="289" r:id="rId17"/>
    <p:sldId id="288" r:id="rId18"/>
    <p:sldId id="269" r:id="rId19"/>
    <p:sldId id="284" r:id="rId20"/>
    <p:sldId id="273" r:id="rId21"/>
    <p:sldId id="275" r:id="rId22"/>
    <p:sldId id="270" r:id="rId23"/>
    <p:sldId id="277" r:id="rId24"/>
    <p:sldId id="279" r:id="rId25"/>
    <p:sldId id="280" r:id="rId26"/>
    <p:sldId id="281" r:id="rId27"/>
    <p:sldId id="285" r:id="rId28"/>
    <p:sldId id="286" r:id="rId29"/>
    <p:sldId id="290" r:id="rId30"/>
    <p:sldId id="291" r:id="rId31"/>
    <p:sldId id="276" r:id="rId32"/>
    <p:sldId id="29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7/30/2019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7/30/2019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7/30/2019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7/30/2019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7/30/2019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7/30/2019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7/30/2019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7/30/2019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7/30/2019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7/30/2019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7/30/2019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7/30/2019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different flying out Houston or New York?</a:t>
            </a:r>
          </a:p>
          <a:p>
            <a:endParaRPr lang="en-US" sz="3600" dirty="0">
              <a:solidFill>
                <a:schemeClr val="accent2">
                  <a:lumMod val="75000"/>
                </a:schemeClr>
              </a:solidFill>
            </a:endParaRPr>
          </a:p>
          <a:p>
            <a:r>
              <a:rPr lang="en-US" sz="3600" dirty="0">
                <a:solidFill>
                  <a:schemeClr val="accent2">
                    <a:lumMod val="75000"/>
                  </a:schemeClr>
                </a:solidFill>
              </a:rPr>
              <a:t>Is non-stop fly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
        <p:nvSpPr>
          <p:cNvPr id="5" name="Text Placeholder 4">
            <a:extLst>
              <a:ext uri="{FF2B5EF4-FFF2-40B4-BE49-F238E27FC236}">
                <a16:creationId xmlns:a16="http://schemas.microsoft.com/office/drawing/2014/main" id="{099CD96F-B9AE-49A7-8C33-DDE02A1C6B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flights budget friendly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airport and city  besides 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2716937644"/>
              </p:ext>
            </p:extLst>
          </p:nvPr>
        </p:nvGraphicFramePr>
        <p:xfrm>
          <a:off x="4532265" y="655750"/>
          <a:ext cx="2165498" cy="1909849"/>
        </p:xfrm>
        <a:graphic>
          <a:graphicData uri="http://schemas.openxmlformats.org/presentationml/2006/ole">
            <mc:AlternateContent xmlns:mc="http://schemas.openxmlformats.org/markup-compatibility/2006">
              <mc:Choice xmlns:v="urn:schemas-microsoft-com:vml" Requires="v">
                <p:oleObj spid="_x0000_s1051"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55750"/>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108541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Initial Analysis – Cities &amp; Quotes received</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ANOVA </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87" y="110229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096" y="1120950"/>
            <a:ext cx="5970904"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1340"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77043"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58077" y="126626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3209" y="451982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4099" y="258469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16871" y="5800208"/>
            <a:ext cx="4319451" cy="307777"/>
          </a:xfrm>
          <a:prstGeom prst="rect">
            <a:avLst/>
          </a:prstGeom>
          <a:noFill/>
        </p:spPr>
        <p:txBody>
          <a:bodyPr wrap="square" rtlCol="0">
            <a:spAutoFit/>
          </a:bodyPr>
          <a:lstStyle/>
          <a:p>
            <a:pPr algn="ctr"/>
            <a:r>
              <a:rPr lang="en-US" sz="1400" b="1" dirty="0"/>
              <a:t>ANOVA – Testing Results</a:t>
            </a:r>
            <a:endParaRPr lang="en-US" sz="1400"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518972" y="6130966"/>
            <a:ext cx="5285124" cy="161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err="1">
                <a:ln>
                  <a:noFill/>
                </a:ln>
                <a:solidFill>
                  <a:srgbClr val="000000"/>
                </a:solidFill>
                <a:effectLst/>
                <a:latin typeface="Courier New" panose="02070309020205020404" pitchFamily="49" charset="0"/>
              </a:rPr>
              <a:t>pvalue</a:t>
            </a:r>
            <a:r>
              <a:rPr kumimoji="0" lang="en-US" altLang="en-US" sz="105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050" b="1" i="0" u="none" strike="noStrike" cap="none" normalizeH="0" baseline="0" dirty="0">
                <a:ln>
                  <a:noFill/>
                </a:ln>
                <a:solidFill>
                  <a:schemeClr val="tx1"/>
                </a:solidFill>
                <a:effectLst/>
              </a:rPr>
              <a:t> &lt; </a:t>
            </a:r>
            <a:r>
              <a:rPr kumimoji="0" lang="en-US" altLang="en-US" sz="1050" b="1" i="0" u="none" strike="noStrike" cap="none" normalizeH="0" baseline="0" dirty="0">
                <a:ln>
                  <a:noFill/>
                </a:ln>
                <a:solidFill>
                  <a:schemeClr val="tx1"/>
                </a:solidFill>
                <a:effectLst/>
                <a:highlight>
                  <a:srgbClr val="FFFF00"/>
                </a:highlight>
              </a:rPr>
              <a:t>0.05 Different in sample means is significant</a:t>
            </a:r>
            <a:endParaRPr kumimoji="0" lang="en-US" altLang="en-US" sz="105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12" name="TextBox 11">
            <a:extLst>
              <a:ext uri="{FF2B5EF4-FFF2-40B4-BE49-F238E27FC236}">
                <a16:creationId xmlns:a16="http://schemas.microsoft.com/office/drawing/2014/main" id="{CC13FC9D-0683-43F6-8329-1CCA51723164}"/>
              </a:ext>
            </a:extLst>
          </p:cNvPr>
          <p:cNvSpPr txBox="1"/>
          <p:nvPr/>
        </p:nvSpPr>
        <p:spPr>
          <a:xfrm>
            <a:off x="1028698" y="5755701"/>
            <a:ext cx="4319451" cy="584775"/>
          </a:xfrm>
          <a:prstGeom prst="rect">
            <a:avLst/>
          </a:prstGeom>
          <a:noFill/>
        </p:spPr>
        <p:txBody>
          <a:bodyPr wrap="square" rtlCol="0">
            <a:spAutoFit/>
          </a:bodyPr>
          <a:lstStyle/>
          <a:p>
            <a:pPr algn="ctr"/>
            <a:r>
              <a:rPr lang="en-US" sz="1400" b="1" dirty="0"/>
              <a:t>ANOVA – Testing Results</a:t>
            </a:r>
          </a:p>
          <a:p>
            <a:pPr algn="ctr"/>
            <a:endParaRPr lang="en-US" dirty="0"/>
          </a:p>
        </p:txBody>
      </p:sp>
      <p:cxnSp>
        <p:nvCxnSpPr>
          <p:cNvPr id="4" name="Straight Arrow Connector 3">
            <a:extLst>
              <a:ext uri="{FF2B5EF4-FFF2-40B4-BE49-F238E27FC236}">
                <a16:creationId xmlns:a16="http://schemas.microsoft.com/office/drawing/2014/main" id="{7B6DF21E-984F-48DE-863E-ED96D5ECAF39}"/>
              </a:ext>
            </a:extLst>
          </p:cNvPr>
          <p:cNvCxnSpPr/>
          <p:nvPr/>
        </p:nvCxnSpPr>
        <p:spPr>
          <a:xfrm flipV="1">
            <a:off x="357547"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A03BBE4-18F5-4F99-BA02-51F28CEC68ED}"/>
              </a:ext>
            </a:extLst>
          </p:cNvPr>
          <p:cNvCxnSpPr/>
          <p:nvPr/>
        </p:nvCxnSpPr>
        <p:spPr>
          <a:xfrm flipV="1">
            <a:off x="615965"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CA94B09-8697-4518-8E10-2E73F52DAD60}"/>
              </a:ext>
            </a:extLst>
          </p:cNvPr>
          <p:cNvCxnSpPr/>
          <p:nvPr/>
        </p:nvCxnSpPr>
        <p:spPr>
          <a:xfrm flipV="1">
            <a:off x="1326884" y="541141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0EBC602-CEDD-4321-A1F7-96646BB48197}"/>
              </a:ext>
            </a:extLst>
          </p:cNvPr>
          <p:cNvCxnSpPr/>
          <p:nvPr/>
        </p:nvCxnSpPr>
        <p:spPr>
          <a:xfrm flipV="1">
            <a:off x="1445304" y="521263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FA09338-795E-43E5-9079-3242062DEAA7}"/>
              </a:ext>
            </a:extLst>
          </p:cNvPr>
          <p:cNvCxnSpPr/>
          <p:nvPr/>
        </p:nvCxnSpPr>
        <p:spPr>
          <a:xfrm flipV="1">
            <a:off x="4379582" y="530871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5A47742-1C3F-41A7-93BE-14A47E113A7D}"/>
              </a:ext>
            </a:extLst>
          </p:cNvPr>
          <p:cNvCxnSpPr/>
          <p:nvPr/>
        </p:nvCxnSpPr>
        <p:spPr>
          <a:xfrm flipV="1">
            <a:off x="5148209" y="519938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839C9191-E0B5-4BDC-B877-D29AB0B7FDB1}"/>
              </a:ext>
            </a:extLst>
          </p:cNvPr>
          <p:cNvCxnSpPr/>
          <p:nvPr/>
        </p:nvCxnSpPr>
        <p:spPr>
          <a:xfrm flipV="1">
            <a:off x="3518192" y="518281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2809AEF-92B3-4ED6-AA31-FEC7E6D6D1FB}"/>
              </a:ext>
            </a:extLst>
          </p:cNvPr>
          <p:cNvCxnSpPr/>
          <p:nvPr/>
        </p:nvCxnSpPr>
        <p:spPr>
          <a:xfrm flipV="1">
            <a:off x="1132800" y="536485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339A186-5DCA-4833-B34C-9810BA700DC2}"/>
              </a:ext>
            </a:extLst>
          </p:cNvPr>
          <p:cNvCxnSpPr/>
          <p:nvPr/>
        </p:nvCxnSpPr>
        <p:spPr>
          <a:xfrm flipV="1">
            <a:off x="4836782" y="522239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9E84AB3-F5BE-4E08-BE2A-BB4E4E03699D}"/>
              </a:ext>
            </a:extLst>
          </p:cNvPr>
          <p:cNvCxnSpPr>
            <a:cxnSpLocks/>
          </p:cNvCxnSpPr>
          <p:nvPr/>
        </p:nvCxnSpPr>
        <p:spPr>
          <a:xfrm flipV="1">
            <a:off x="3827153" y="5467739"/>
            <a:ext cx="12095" cy="2252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Rectangle 1">
            <a:extLst>
              <a:ext uri="{FF2B5EF4-FFF2-40B4-BE49-F238E27FC236}">
                <a16:creationId xmlns:a16="http://schemas.microsoft.com/office/drawing/2014/main" id="{EAB40276-3DD5-49F1-96AF-F2EFBFB8A554}"/>
              </a:ext>
            </a:extLst>
          </p:cNvPr>
          <p:cNvSpPr>
            <a:spLocks noChangeArrowheads="1"/>
          </p:cNvSpPr>
          <p:nvPr/>
        </p:nvSpPr>
        <p:spPr bwMode="auto">
          <a:xfrm>
            <a:off x="574332" y="6050175"/>
            <a:ext cx="49717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000000"/>
                </a:solidFill>
                <a:effectLst/>
                <a:latin typeface="Courier New" panose="02070309020205020404" pitchFamily="49" charset="0"/>
              </a:rPr>
              <a:t>pvalue</a:t>
            </a:r>
            <a:r>
              <a:rPr kumimoji="0" lang="en-US" altLang="en-US" sz="1000" b="1" i="0" u="none" strike="noStrike" cap="none" normalizeH="0" baseline="0" dirty="0">
                <a:ln>
                  <a:noFill/>
                </a:ln>
                <a:solidFill>
                  <a:srgbClr val="000000"/>
                </a:solidFill>
                <a:effectLst/>
                <a:latin typeface="Courier New" panose="02070309020205020404" pitchFamily="49" charset="0"/>
              </a:rPr>
              <a:t>=0.0652234332283013) </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&gt; 0.05 Different in sample means is </a:t>
            </a:r>
            <a:r>
              <a:rPr kumimoji="0" lang="en-US" altLang="en-US" sz="1000" b="1" i="0" u="sng" strike="noStrike" cap="none" normalizeH="0" baseline="0" dirty="0">
                <a:ln>
                  <a:noFill/>
                </a:ln>
                <a:solidFill>
                  <a:srgbClr val="000000"/>
                </a:solidFill>
                <a:effectLst>
                  <a:outerShdw blurRad="38100" dist="38100" dir="2700000" algn="tl">
                    <a:srgbClr val="000000">
                      <a:alpha val="43137"/>
                    </a:srgbClr>
                  </a:outerShdw>
                </a:effectLst>
                <a:highlight>
                  <a:srgbClr val="FFFF00"/>
                </a:highlight>
                <a:latin typeface="Courier New" panose="02070309020205020404" pitchFamily="49" charset="0"/>
              </a:rPr>
              <a:t>NOT</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 significant</a:t>
            </a:r>
            <a:endParaRPr kumimoji="0" lang="en-US" altLang="en-US" sz="600" b="1"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TotalTime>
  <Words>967</Words>
  <Application>Microsoft Office PowerPoint</Application>
  <PresentationFormat>Widescreen</PresentationFormat>
  <Paragraphs>137</Paragraphs>
  <Slides>33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Abadi</vt:lpstr>
      <vt:lpstr>Arial</vt:lpstr>
      <vt:lpstr>Calibri</vt:lpstr>
      <vt:lpstr>Calibri Light</vt:lpstr>
      <vt:lpstr>Courier New</vt:lpstr>
      <vt:lpstr>Office Theme</vt:lpstr>
      <vt:lpstr>Packager Shell Object</vt:lpstr>
      <vt:lpstr> </vt:lpstr>
      <vt:lpstr>Discovering Travel Options</vt:lpstr>
      <vt:lpstr>PowerPoint Presentation</vt:lpstr>
      <vt:lpstr>The Why?</vt:lpstr>
      <vt:lpstr>The Why?</vt:lpstr>
      <vt:lpstr>The How?</vt:lpstr>
      <vt:lpstr>The How?</vt:lpstr>
      <vt:lpstr>Initial Analysis – ANOVA </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82</cp:revision>
  <dcterms:created xsi:type="dcterms:W3CDTF">2019-07-27T17:14:42Z</dcterms:created>
  <dcterms:modified xsi:type="dcterms:W3CDTF">2019-07-30T17:26:30Z</dcterms:modified>
</cp:coreProperties>
</file>